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20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Andy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Dean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Eugene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Roman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 27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28" name="Shape 28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Shape 30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34" name="Shape 34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0" t="0" r="0" b="0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6C911C">
                <a:alpha val="84710"/>
              </a:srgbClr>
            </a:solidFill>
            <a:ln>
              <a:noFill/>
            </a:ln>
          </p:spPr>
        </p:sp>
      </p:grp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2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None/>
              <a:defRPr sz="10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Noto Sans Symbols"/>
              <a:buNone/>
              <a:defRPr sz="75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11" name="Shape 11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Shape 13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0" t="0" r="0" b="0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0" t="0" r="0" b="0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2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0" t="0" r="0" b="0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0" t="0" r="0" b="0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1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0" t="0" r="0" b="0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0"/>
              </a:srgbClr>
            </a:solidFill>
            <a:ln>
              <a:noFill/>
            </a:ln>
          </p:spPr>
        </p:sp>
        <p:sp>
          <p:nvSpPr>
            <p:cNvPr id="18" name="Shape 18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0" t="0" r="0" b="0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FE471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077231" y="-8468"/>
              <a:ext cx="1067005" cy="6866467"/>
            </a:xfrm>
            <a:custGeom>
              <a:avLst/>
              <a:gdLst/>
              <a:ahLst/>
              <a:cxnLst/>
              <a:rect l="0" t="0" r="0" b="0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060297" y="4893733"/>
              <a:ext cx="1092200" cy="1960880"/>
            </a:xfrm>
            <a:custGeom>
              <a:avLst/>
              <a:gdLst/>
              <a:ahLst/>
              <a:cxnLst/>
              <a:rect l="0" t="0" r="0" b="0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6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CA" sz="60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PlantBuddy</a:t>
            </a:r>
            <a:endParaRPr sz="6000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By: Team ʕ•ᴥ•ʔ g̡̡̧̞̥͖̣̫̔̓͑̂̑̂ͪ͋̐ͣ̀̚̚͘i̷̧͕̜͎̮̬̖̼̗̺̭͙̠̗̲͚̘̬̊ͥ̎͂̅̆ͩ̇̾̊̿ͤ̀͢ḋ̴̵̂̐ͮ͛̓͛͂ͪͪ͢҉̘̤̞̩̝̩͍̣̹͖̥̖̗̟͍̜͇͈g̡͐̊́ͭ̍̒̔̓͊͞҉̴̲̠̫̙͔̺̺̙̤͔ũ̸̸͉͔͈̘̬̭͐ͭ͆̑͌̅͆ͪ̂̇̌̓ͣ̃ͪ͊̕͜͜d̷͚̳̯̝͙̫̥̯͚͙ͪ̄̐ͤ͂͋ ̴̡̧̩͓̺̥͚̬̪̹̭̥̜̪͈̳̜͖̊̆̂ͨͦ͑ͨ̊̄̌̏̄ͭ͞</a:t>
            </a:r>
            <a:endParaRPr sz="18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Technologies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 (for arduino)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Python (on RaspberryPi)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SQL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Javascript (node.js, AJAX, RESTful API)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HTML/CSS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Database Schema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User(username, password, 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Owner(plantID, username)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Plant(plantId, plantType, plantName)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History(plantId, recordDate, moisture, humidity, 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Optimal(plantType, potMoisture, optHumidity, optTemp)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ManualWater(plantId, doWater)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Hardware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Diagram:</a:t>
            </a:r>
          </a:p>
          <a:p>
            <a:pPr marL="800100" lvl="1" indent="-251459">
              <a:spcBef>
                <a:spcPts val="0"/>
              </a:spcBef>
            </a:pPr>
            <a:r>
              <a:rPr lang="en-CA"/>
              <a:t>(board)</a:t>
            </a:r>
            <a:endParaRPr lang="en-CA" dirty="0"/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r>
              <a:rPr lang="en-CA" dirty="0"/>
              <a:t>Script:</a:t>
            </a:r>
          </a:p>
          <a:p>
            <a:pPr marL="800100" lvl="1" indent="-251459">
              <a:spcBef>
                <a:spcPts val="0"/>
              </a:spcBef>
            </a:pPr>
            <a:r>
              <a:rPr lang="en-CA" sz="1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While loop that constantly uploads observed values to the database, and constantly checks if it needs to manually water the plant.</a:t>
            </a:r>
          </a:p>
          <a:p>
            <a:pPr marL="800100" lvl="1" indent="-251459">
              <a:spcBef>
                <a:spcPts val="0"/>
              </a:spcBef>
            </a:pPr>
            <a:r>
              <a:rPr lang="en-CA" dirty="0"/>
              <a:t>Communicates with the database by making HTTP requests to our website backend</a:t>
            </a:r>
            <a:endParaRPr sz="1600" b="0" i="0" u="none" strike="noStrike" cap="none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Website Code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251459">
              <a:spcBef>
                <a:spcPts val="0"/>
              </a:spcBef>
            </a:pPr>
            <a:r>
              <a:rPr lang="en-CA" dirty="0" err="1"/>
              <a:t>JQuery</a:t>
            </a:r>
            <a:r>
              <a:rPr lang="en-CA" dirty="0"/>
              <a:t> for switching views</a:t>
            </a:r>
          </a:p>
          <a:p>
            <a:pPr marL="342900" indent="-251459">
              <a:spcBef>
                <a:spcPts val="0"/>
              </a:spcBef>
            </a:pPr>
            <a:r>
              <a:rPr lang="en-CA" dirty="0" err="1"/>
              <a:t>n</a:t>
            </a: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odeJS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backend, and querying the database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Make an HTTP request to backend whenever data is needed</a:t>
            </a:r>
          </a:p>
          <a:p>
            <a:pPr marL="342900" indent="-251459">
              <a:spcBef>
                <a:spcPts val="0"/>
              </a:spcBef>
            </a:pPr>
            <a:r>
              <a:rPr lang="en-CA" sz="1800" b="0" i="0" u="none" strike="noStrike" cap="none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ChartJS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for </a:t>
            </a:r>
            <a:r>
              <a:rPr lang="en-CA" dirty="0"/>
              <a:t>visualizing beautiful and powerful HTML5 based graphs. </a:t>
            </a: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251459">
              <a:spcBef>
                <a:spcPts val="0"/>
              </a:spcBef>
            </a:pPr>
            <a:endParaRPr lang="en-CA"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Process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09600" y="1327850"/>
            <a:ext cx="6806700" cy="5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Messenger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Github</a:t>
            </a:r>
            <a:endParaRPr sz="16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6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Meetings:</a:t>
            </a:r>
            <a:endParaRPr sz="16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Whiteboard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9144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For decision Making /Assigning Tasks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Assigning tasks: (based on skills and interest)</a:t>
            </a:r>
            <a:endParaRPr sz="20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Dom: Hardware (Arduino)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Andy:  Hardware (</a:t>
            </a:r>
            <a:r>
              <a:rPr lang="en-CA" sz="1400" i="0" u="none" strike="noStrike" cap="none" dirty="0" err="1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RaspberryPi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Roman: Web (Database and node.js)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Dean: Web (UI/Aesthetics)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Eugene: Web (Controls/Navigation)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lnSpc>
                <a:spcPct val="80000"/>
              </a:lnSpc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Daniel: </a:t>
            </a: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Data Analytics and Web (Graphing) 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1666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52" name="Picture 4" descr="Image result for messenger">
            <a:extLst>
              <a:ext uri="{FF2B5EF4-FFF2-40B4-BE49-F238E27FC236}">
                <a16:creationId xmlns:a16="http://schemas.microsoft.com/office/drawing/2014/main" id="{D9310F8C-D17A-4F20-B558-19AE4DFF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80" y="428953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">
            <a:extLst>
              <a:ext uri="{FF2B5EF4-FFF2-40B4-BE49-F238E27FC236}">
                <a16:creationId xmlns:a16="http://schemas.microsoft.com/office/drawing/2014/main" id="{2A1E4FA0-F222-4EF9-9A7A-3ECD327F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80" y="510139"/>
            <a:ext cx="1708585" cy="14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whiteboard meeting">
            <a:extLst>
              <a:ext uri="{FF2B5EF4-FFF2-40B4-BE49-F238E27FC236}">
                <a16:creationId xmlns:a16="http://schemas.microsoft.com/office/drawing/2014/main" id="{0ABE705C-578B-4042-8C03-734E2ECE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930" y="2248746"/>
            <a:ext cx="2532764" cy="168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Software Architecture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831" t="1830" r="2437" b="1820"/>
          <a:stretch/>
        </p:blipFill>
        <p:spPr>
          <a:xfrm>
            <a:off x="-49000" y="932975"/>
            <a:ext cx="7475225" cy="55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Challenges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09612" y="1562965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Technological: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Communication between Pi, and Web, and Database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Pivotal Trackers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dirty="0">
                <a:latin typeface="Quicksand"/>
                <a:ea typeface="Quicksand"/>
                <a:cs typeface="Quicksand"/>
                <a:sym typeface="Quicksand"/>
              </a:rPr>
              <a:t>Choosing language for front end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endParaRPr sz="18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Physical: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Obtaining Materials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Power Delivery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32" name="Picture 8" descr="Image result for raspberry pi png">
            <a:extLst>
              <a:ext uri="{FF2B5EF4-FFF2-40B4-BE49-F238E27FC236}">
                <a16:creationId xmlns:a16="http://schemas.microsoft.com/office/drawing/2014/main" id="{1BB31AA6-30A5-499C-A37D-E88C3768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65" y="908326"/>
            <a:ext cx="2805693" cy="20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ali express png">
            <a:extLst>
              <a:ext uri="{FF2B5EF4-FFF2-40B4-BE49-F238E27FC236}">
                <a16:creationId xmlns:a16="http://schemas.microsoft.com/office/drawing/2014/main" id="{7608CBB7-FF0C-4603-8F77-4F3774FE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3251200"/>
            <a:ext cx="330506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delivery">
            <a:extLst>
              <a:ext uri="{FF2B5EF4-FFF2-40B4-BE49-F238E27FC236}">
                <a16:creationId xmlns:a16="http://schemas.microsoft.com/office/drawing/2014/main" id="{C510229A-C575-4B42-B215-D82F7D8A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61" y="4260574"/>
            <a:ext cx="405765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319774" y="276855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48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The End</a:t>
            </a:r>
            <a:endParaRPr sz="4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843150" y="3536250"/>
            <a:ext cx="1457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Questions?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T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he Team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09600" y="1792875"/>
            <a:ext cx="2946900" cy="42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Andersen Chan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Roman Huts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Dean Wedgbury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Daniel Wang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Eugene Au Yeung 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Dominik Loncar</a:t>
            </a:r>
            <a:endParaRPr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Arduino-based automatic plant maintenance system: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lvl="0" indent="0">
              <a:buNone/>
            </a:pPr>
            <a:r>
              <a:rPr lang="en-US" sz="1400" dirty="0"/>
              <a:t>The Plant Buddy is a device that measures the moisture levels in the soil of a small indoor potted plant and releases a valve to water it based on the observed moisture level. </a:t>
            </a:r>
          </a:p>
          <a:p>
            <a:pPr lvl="0" indent="0">
              <a:buNone/>
            </a:pPr>
            <a:r>
              <a:rPr lang="en-US" sz="1400" dirty="0">
                <a:latin typeface="Trebuchet MS" panose="020B0603020202020204" pitchFamily="34" charset="0"/>
              </a:rPr>
              <a:t>On top of this, the Plant Buddy system will also measure data such as </a:t>
            </a: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data such as: temperature, moisture, and humidity over time.</a:t>
            </a:r>
          </a:p>
          <a:p>
            <a:pPr lvl="0" indent="0">
              <a:buNone/>
            </a:pPr>
            <a:r>
              <a:rPr lang="en-US" sz="1400" dirty="0"/>
              <a:t>The system will also be able to present the data back to the User, and make graphs to help visualize the data. These graphs will be available on a website that the user can log into.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Trebuchet MS" panose="020B0603020202020204" pitchFamily="34" charset="0"/>
                <a:ea typeface="Quicksand"/>
                <a:cs typeface="Quicksand"/>
                <a:sym typeface="Quicksand"/>
              </a:rPr>
              <a:t>Access the website for on the go control.</a:t>
            </a:r>
            <a:endParaRPr sz="1400" dirty="0">
              <a:latin typeface="Trebuchet MS" panose="020B0603020202020204" pitchFamily="34" charset="0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 dirty="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Personas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5145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CA" sz="2000" b="1" dirty="0" err="1">
                <a:latin typeface="Quicksand"/>
              </a:rPr>
              <a:t>Racnol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Kinimod</a:t>
            </a:r>
            <a:r>
              <a:rPr lang="en-CA" sz="2000" b="1" dirty="0">
                <a:latin typeface="Quicksand"/>
              </a:rPr>
              <a:t> (The Beginner)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Looking for a smart device at a college student allowance.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Device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al</a:t>
            </a:r>
            <a:r>
              <a:rPr lang="en-CA" sz="1800" b="0" i="0" u="none" strike="noStrike" cap="none" dirty="0">
                <a:solidFill>
                  <a:srgbClr val="FEFEFE"/>
                </a:solidFill>
                <a:latin typeface="Adobe Gurmukhi" panose="01010101010101010101" pitchFamily="50" charset="0"/>
                <a:cs typeface="Adobe Gurmukhi" panose="01010101010101010101" pitchFamily="50" charset="0"/>
                <a:sym typeface="Trebuchet MS"/>
              </a:rPr>
              <a:t>low them to </a:t>
            </a: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slowly adapt to their new lifestyle and responsibilities. 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Nahc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</a:t>
            </a:r>
            <a:r>
              <a:rPr lang="en-CA" sz="2000" b="1" i="0" u="none" strike="noStrike" cap="none" dirty="0" err="1">
                <a:solidFill>
                  <a:srgbClr val="FEFEFE"/>
                </a:solidFill>
                <a:latin typeface="Quicksand"/>
                <a:sym typeface="Trebuchet MS"/>
              </a:rPr>
              <a:t>Nesredna</a:t>
            </a:r>
            <a:r>
              <a:rPr lang="en-CA" sz="2000" b="1" i="0" u="none" strike="noStrike" cap="none" dirty="0">
                <a:solidFill>
                  <a:srgbClr val="FEFEFE"/>
                </a:solidFill>
                <a:latin typeface="Quicksand"/>
                <a:sym typeface="Trebuchet MS"/>
              </a:rPr>
              <a:t> (The Competitive Hobbyist)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an option to water plants on the go(travelling). 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Little and minimal setup and interference on his part</a:t>
            </a:r>
          </a:p>
          <a:p>
            <a:pPr marL="91441" indent="0">
              <a:spcBef>
                <a:spcPts val="0"/>
              </a:spcBef>
              <a:buNone/>
            </a:pPr>
            <a:r>
              <a:rPr lang="en-CA" sz="2000" b="1" dirty="0" err="1">
                <a:latin typeface="Quicksand"/>
              </a:rPr>
              <a:t>Amed</a:t>
            </a:r>
            <a:r>
              <a:rPr lang="en-CA" sz="2000" b="1" dirty="0">
                <a:latin typeface="Quicksand"/>
              </a:rPr>
              <a:t> </a:t>
            </a:r>
            <a:r>
              <a:rPr lang="en-CA" sz="2000" b="1" dirty="0" err="1">
                <a:latin typeface="Quicksand"/>
              </a:rPr>
              <a:t>Ryli</a:t>
            </a:r>
            <a:r>
              <a:rPr lang="en-CA" sz="2000" b="1" dirty="0">
                <a:latin typeface="Quicksand"/>
              </a:rPr>
              <a:t> (The Researcher)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Needs a device that can substitute rudimentary tasks assigned to research students.</a:t>
            </a:r>
          </a:p>
          <a:p>
            <a:pPr marL="37719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>
                <a:latin typeface="Adobe Gurmukhi" panose="01010101010101010101" pitchFamily="50" charset="0"/>
                <a:cs typeface="Adobe Gurmukhi" panose="01010101010101010101" pitchFamily="50" charset="0"/>
              </a:rPr>
              <a:t>Device needs to be analyze and graph data.</a:t>
            </a:r>
          </a:p>
          <a:p>
            <a:pPr marL="91441" indent="0">
              <a:spcBef>
                <a:spcPts val="0"/>
              </a:spcBef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193D0-0161-4038-97B4-54F0438B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38" b="97425" l="8122" r="89848">
                        <a14:foregroundMark x1="46701" y1="7725" x2="46701" y2="7725"/>
                        <a14:foregroundMark x1="44332" y1="6438" x2="44332" y2="6438"/>
                        <a14:foregroundMark x1="39763" y1="90558" x2="39763" y2="90558"/>
                        <a14:foregroundMark x1="39255" y1="86481" x2="39255" y2="86481"/>
                        <a14:foregroundMark x1="30964" y1="88627" x2="30964" y2="88627"/>
                        <a14:foregroundMark x1="26396" y1="87983" x2="26396" y2="87983"/>
                        <a14:foregroundMark x1="14382" y1="88412" x2="14382" y2="88412"/>
                        <a14:foregroundMark x1="11844" y1="87124" x2="32149" y2="90129"/>
                        <a14:foregroundMark x1="9475" y1="89270" x2="14552" y2="98069"/>
                        <a14:foregroundMark x1="14552" y1="98069" x2="31980" y2="96781"/>
                        <a14:foregroundMark x1="31980" y1="96781" x2="41117" y2="96996"/>
                        <a14:foregroundMark x1="41117" y1="96996" x2="84941" y2="93562"/>
                        <a14:foregroundMark x1="84941" y1="93562" x2="77327" y2="87554"/>
                        <a14:foregroundMark x1="77327" y1="87554" x2="9306" y2="90129"/>
                        <a14:foregroundMark x1="8122" y1="97425" x2="32149" y2="96137"/>
                        <a14:backgroundMark x1="83249" y1="9442" x2="83249" y2="9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3776" y="2750797"/>
            <a:ext cx="2218977" cy="1749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0C107-5783-4DBF-ADC9-20700097A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86" b="93711" l="9857" r="89507">
                        <a14:foregroundMark x1="9857" y1="86164" x2="19873" y2="86164"/>
                        <a14:foregroundMark x1="19873" y1="86164" x2="61367" y2="83857"/>
                        <a14:foregroundMark x1="61367" y1="83857" x2="82035" y2="84696"/>
                        <a14:foregroundMark x1="10493" y1="95178" x2="46900" y2="92243"/>
                        <a14:foregroundMark x1="46900" y1="92243" x2="55644" y2="92243"/>
                        <a14:foregroundMark x1="55644" y1="92243" x2="71701" y2="91405"/>
                        <a14:foregroundMark x1="71701" y1="91405" x2="79650" y2="91405"/>
                        <a14:foregroundMark x1="79650" y1="91405" x2="85533" y2="91195"/>
                        <a14:foregroundMark x1="74245" y1="88679" x2="40859" y2="91824"/>
                        <a14:foregroundMark x1="40859" y1="91824" x2="34817" y2="88679"/>
                        <a14:foregroundMark x1="31161" y1="90776" x2="22417" y2="88889"/>
                        <a14:foregroundMark x1="22417" y1="88889" x2="18124" y2="89937"/>
                        <a14:foregroundMark x1="46207" y1="94191" x2="52464" y2="93711"/>
                        <a14:foregroundMark x1="37720" y1="94841" x2="43721" y2="94381"/>
                        <a14:foregroundMark x1="30220" y1="95416" x2="34060" y2="95122"/>
                        <a14:foregroundMark x1="11447" y1="96855" x2="23014" y2="95969"/>
                        <a14:foregroundMark x1="52464" y1="93711" x2="55803" y2="93711"/>
                        <a14:foregroundMark x1="38315" y1="8386" x2="46264" y2="8386"/>
                        <a14:foregroundMark x1="46264" y1="8386" x2="47218" y2="8386"/>
                        <a14:backgroundMark x1="32909" y1="97694" x2="36725" y2="97065"/>
                        <a14:backgroundMark x1="41017" y1="97904" x2="47218" y2="97694"/>
                        <a14:backgroundMark x1="42448" y1="96855" x2="47377" y2="97484"/>
                        <a14:backgroundMark x1="31320" y1="97694" x2="23847" y2="97694"/>
                        <a14:backgroundMark x1="31002" y1="97275" x2="27663" y2="97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1749" y="4645478"/>
            <a:ext cx="2271605" cy="1722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1E386-62EA-45FA-8F7C-BB0279B2A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60" b="97021" l="7187" r="91992">
                        <a14:foregroundMark x1="37577" y1="7660" x2="56057" y2="9149"/>
                        <a14:foregroundMark x1="91581" y1="41702" x2="92402" y2="53617"/>
                        <a14:foregroundMark x1="92402" y1="53617" x2="92197" y2="54468"/>
                        <a14:foregroundMark x1="7187" y1="45957" x2="8830" y2="55106"/>
                        <a14:foregroundMark x1="82136" y1="80426" x2="78029" y2="83404"/>
                        <a14:foregroundMark x1="85216" y1="87660" x2="22998" y2="91277"/>
                        <a14:foregroundMark x1="20739" y1="97234" x2="33676" y2="97447"/>
                        <a14:foregroundMark x1="33676" y1="97447" x2="54620" y2="96383"/>
                        <a14:foregroundMark x1="54620" y1="96383" x2="75975" y2="96596"/>
                        <a14:foregroundMark x1="75975" y1="96596" x2="86448" y2="94894"/>
                        <a14:foregroundMark x1="86448" y1="94894" x2="79055" y2="86170"/>
                        <a14:foregroundMark x1="79055" y1="86170" x2="21150" y2="90638"/>
                        <a14:foregroundMark x1="21150" y1="90638" x2="19302" y2="9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5320" y="693964"/>
            <a:ext cx="1980954" cy="19118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09599" y="2638219"/>
            <a:ext cx="3386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Automatically measures and waters outdoor gardens based on a database of over 5000 plants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operate offline, we don’t have to be connected to the internet at all times</a:t>
            </a:r>
            <a:endParaRPr sz="14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We will not sell your data to third party companies</a:t>
            </a:r>
          </a:p>
          <a:p>
            <a:pPr indent="0">
              <a:buNone/>
            </a:pPr>
            <a:r>
              <a:rPr lang="en-US" sz="1400" dirty="0">
                <a:latin typeface="Quicksand"/>
                <a:ea typeface="Quicksand"/>
                <a:cs typeface="Quicksand"/>
                <a:sym typeface="Quicksand"/>
              </a:rPr>
              <a:t>Modularity - add functionality you need and deserve with our open source code and open design.</a:t>
            </a: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6" name="Shape 176" descr="Image result for edy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124744"/>
            <a:ext cx="27717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Image result for edyn"/>
          <p:cNvPicPr preferRelativeResize="0"/>
          <p:nvPr/>
        </p:nvPicPr>
        <p:blipFill rotWithShape="1">
          <a:blip r:embed="rId4">
            <a:alphaModFix/>
          </a:blip>
          <a:srcRect l="3007" t="2579" r="2998" b="2579"/>
          <a:stretch/>
        </p:blipFill>
        <p:spPr>
          <a:xfrm>
            <a:off x="4435900" y="1273625"/>
            <a:ext cx="2771700" cy="3673500"/>
          </a:xfrm>
          <a:prstGeom prst="roundRect">
            <a:avLst>
              <a:gd name="adj" fmla="val 0"/>
            </a:avLst>
          </a:prstGeom>
          <a:solidFill>
            <a:srgbClr val="ECECEC"/>
          </a:solidFill>
          <a:ln>
            <a:noFill/>
          </a:ln>
          <a:effectLst>
            <a:outerShdw blurRad="57150" dist="19050" dir="5400000" algn="bl" rotWithShape="0">
              <a:srgbClr val="262626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Competitors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09600" y="2218275"/>
            <a:ext cx="4674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Their product: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Tall vertical towers which automate watering and light source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Minimal interaction required once it's set up</a:t>
            </a:r>
            <a:endParaRPr sz="1400" i="0" u="none" strike="noStrike" cap="none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advantage: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monitored, tracked and interacted with online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 i="0" u="none" strike="noStrike" cap="none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Our product can be used on any plant, not a specific set of plants</a:t>
            </a:r>
            <a:endParaRPr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t="6461" r="66001" b="6461"/>
          <a:stretch/>
        </p:blipFill>
        <p:spPr>
          <a:xfrm>
            <a:off x="3998200" y="609600"/>
            <a:ext cx="1589450" cy="1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9570" r="30066" b="8045"/>
          <a:stretch/>
        </p:blipFill>
        <p:spPr>
          <a:xfrm>
            <a:off x="5440700" y="2218275"/>
            <a:ext cx="3370200" cy="41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4542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Automatic Watering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524551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Optimal moisture level is pulled from </a:t>
            </a: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the database based on plant type and stored locally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i="0" u="none" strike="noStrike" cap="none" dirty="0">
              <a:solidFill>
                <a:srgbClr val="FEFEFE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The Raspberry Pi checks moisture levels and turns on pump if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B4505-B30D-4215-9808-B794E721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08" y="1270050"/>
            <a:ext cx="2770357" cy="1790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53C35E-511D-429D-A932-DC4CD384D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09" y="3393639"/>
            <a:ext cx="25717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Web and History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16973" y="2167964"/>
            <a:ext cx="39624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DB stores data from sensors and the website creates beautiful, scalable graphs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latin typeface="Quicksand"/>
                <a:ea typeface="Quicksand"/>
                <a:cs typeface="Quicksand"/>
                <a:sym typeface="Quicksand"/>
              </a:rPr>
              <a:t>Temperature, humidity and moisture are recorded </a:t>
            </a:r>
            <a:endParaRPr sz="30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C6AA-DDAB-4BDA-BCF5-0DC09017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86" y="1543666"/>
            <a:ext cx="4147923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Feature</a:t>
            </a:r>
            <a:r>
              <a:rPr lang="en-CA">
                <a:latin typeface="Quicksand"/>
                <a:ea typeface="Quicksand"/>
                <a:cs typeface="Quicksand"/>
                <a:sym typeface="Quicksand"/>
              </a:rPr>
              <a:t>s</a:t>
            </a:r>
            <a:r>
              <a:rPr lang="en-CA" sz="360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: Manual Watering (Web)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-78125" y="2932738"/>
            <a:ext cx="5816700" cy="2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User’s plants retrieved and displayed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ON/OFF buttons set state for each plant in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reads DB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Raspberry Pi forwards state to Arduino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4572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 i="0" u="none" strike="noStrike" cap="none" dirty="0">
                <a:solidFill>
                  <a:srgbClr val="FEFEFE"/>
                </a:solidFill>
                <a:latin typeface="Quicksand"/>
                <a:ea typeface="Quicksand"/>
                <a:cs typeface="Quicksand"/>
                <a:sym typeface="Quicksand"/>
              </a:rPr>
              <a:t>Arduino controls pump</a:t>
            </a:r>
            <a:endParaRPr sz="1800" dirty="0">
              <a:latin typeface="Quicksand"/>
              <a:ea typeface="Quicksand"/>
              <a:cs typeface="Quicksand"/>
              <a:sym typeface="Quicksand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0626" t="22000" r="23622" b="40200"/>
          <a:stretch/>
        </p:blipFill>
        <p:spPr>
          <a:xfrm>
            <a:off x="3257630" y="1307287"/>
            <a:ext cx="5670346" cy="183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8587" y="3521406"/>
            <a:ext cx="1251014" cy="14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8368" y="3545458"/>
            <a:ext cx="1270065" cy="14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156176" y="3861048"/>
            <a:ext cx="576064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8100392" y="3861048"/>
            <a:ext cx="504056" cy="216024"/>
          </a:xfrm>
          <a:prstGeom prst="rect">
            <a:avLst/>
          </a:prstGeom>
          <a:solidFill>
            <a:srgbClr val="E80000">
              <a:alpha val="24705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989601" y="1196752"/>
            <a:ext cx="462719" cy="5040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80000">
              <a:alpha val="60784"/>
            </a:srgbClr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989601" y="3987062"/>
            <a:ext cx="688767" cy="6120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/>
          <p:nvPr/>
        </p:nvSpPr>
        <p:spPr>
          <a:xfrm rot="1644745">
            <a:off x="6184763" y="2883421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2803" y="5269789"/>
            <a:ext cx="1709936" cy="157456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1644745">
            <a:off x="7611655" y="5051685"/>
            <a:ext cx="633364" cy="55395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668</Words>
  <Application>Microsoft Office PowerPoint</Application>
  <PresentationFormat>On-screen Show (4:3)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Gurmukhi</vt:lpstr>
      <vt:lpstr>Arial</vt:lpstr>
      <vt:lpstr>Calibri</vt:lpstr>
      <vt:lpstr>Noto Sans Symbols</vt:lpstr>
      <vt:lpstr>Quicksand</vt:lpstr>
      <vt:lpstr>Trebuchet MS</vt:lpstr>
      <vt:lpstr>Facet</vt:lpstr>
      <vt:lpstr>PlantBuddy</vt:lpstr>
      <vt:lpstr>The Team</vt:lpstr>
      <vt:lpstr>Introduction</vt:lpstr>
      <vt:lpstr>Personas</vt:lpstr>
      <vt:lpstr>Competitors</vt:lpstr>
      <vt:lpstr>Competitors</vt:lpstr>
      <vt:lpstr>Features: Automatic Watering</vt:lpstr>
      <vt:lpstr>Features: Web and History</vt:lpstr>
      <vt:lpstr>Features: Manual Watering (Web)</vt:lpstr>
      <vt:lpstr>Technologies</vt:lpstr>
      <vt:lpstr>Database Schema</vt:lpstr>
      <vt:lpstr>Hardware Code</vt:lpstr>
      <vt:lpstr>Website Code</vt:lpstr>
      <vt:lpstr>Software Process</vt:lpstr>
      <vt:lpstr>Software Architecture</vt:lpstr>
      <vt:lpstr>Challenges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PlantBuddy</dc:title>
  <cp:lastModifiedBy>Roman Huts</cp:lastModifiedBy>
  <cp:revision>21</cp:revision>
  <dcterms:modified xsi:type="dcterms:W3CDTF">2018-03-29T15:08:25Z</dcterms:modified>
</cp:coreProperties>
</file>